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444" autoAdjust="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1434722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3746392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198864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2260582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102993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44538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169304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323069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4198224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3321419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2FE4D03-CE34-4E06-A0F6-F3883D265044}" type="datetimeFigureOut">
              <a:rPr lang="en-GB" smtClean="0"/>
              <a:t>23/04/2023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03B9295-0340-46EC-B740-19D0CCCDD35D}" type="slidenum">
              <a:rPr lang="en-GB" smtClean="0"/>
              <a:t>‹#›</a:t>
            </a:fld>
            <a:endParaRPr lang="en-GB" dirty="0"/>
          </a:p>
        </p:txBody>
      </p:sp>
    </p:spTree>
    <p:extLst>
      <p:ext uri="{BB962C8B-B14F-4D97-AF65-F5344CB8AC3E}">
        <p14:creationId xmlns:p14="http://schemas.microsoft.com/office/powerpoint/2010/main" val="299472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E4D03-CE34-4E06-A0F6-F3883D265044}" type="datetimeFigureOut">
              <a:rPr lang="en-GB" smtClean="0"/>
              <a:t>23/04/2023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B9295-0340-46EC-B740-19D0CCCDD35D}" type="slidenum">
              <a:rPr lang="en-GB" smtClean="0"/>
              <a:t>‹#›</a:t>
            </a:fld>
            <a:endParaRPr lang="en-GB" dirty="0"/>
          </a:p>
        </p:txBody>
      </p:sp>
    </p:spTree>
    <p:extLst>
      <p:ext uri="{BB962C8B-B14F-4D97-AF65-F5344CB8AC3E}">
        <p14:creationId xmlns:p14="http://schemas.microsoft.com/office/powerpoint/2010/main" val="1321407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7322269"/>
              </p:ext>
            </p:extLst>
          </p:nvPr>
        </p:nvGraphicFramePr>
        <p:xfrm>
          <a:off x="150948" y="144897"/>
          <a:ext cx="11962674" cy="6644546"/>
        </p:xfrm>
        <a:graphic>
          <a:graphicData uri="http://schemas.openxmlformats.org/drawingml/2006/table">
            <a:tbl>
              <a:tblPr firstRow="1" bandRow="1">
                <a:tableStyleId>{5C22544A-7EE6-4342-B048-85BDC9FD1C3A}</a:tableStyleId>
              </a:tblPr>
              <a:tblGrid>
                <a:gridCol w="3987558">
                  <a:extLst>
                    <a:ext uri="{9D8B030D-6E8A-4147-A177-3AD203B41FA5}">
                      <a16:colId xmlns:a16="http://schemas.microsoft.com/office/drawing/2014/main" val="3415927914"/>
                    </a:ext>
                  </a:extLst>
                </a:gridCol>
                <a:gridCol w="3987558">
                  <a:extLst>
                    <a:ext uri="{9D8B030D-6E8A-4147-A177-3AD203B41FA5}">
                      <a16:colId xmlns:a16="http://schemas.microsoft.com/office/drawing/2014/main" val="866025465"/>
                    </a:ext>
                  </a:extLst>
                </a:gridCol>
                <a:gridCol w="3987558">
                  <a:extLst>
                    <a:ext uri="{9D8B030D-6E8A-4147-A177-3AD203B41FA5}">
                      <a16:colId xmlns:a16="http://schemas.microsoft.com/office/drawing/2014/main" val="2975391216"/>
                    </a:ext>
                  </a:extLst>
                </a:gridCol>
              </a:tblGrid>
              <a:tr h="800888">
                <a:tc gridSpan="3">
                  <a:txBody>
                    <a:bodyPr/>
                    <a:lstStyle/>
                    <a:p>
                      <a:pPr algn="ctr"/>
                      <a:r>
                        <a:rPr lang="en-GB" sz="2400" b="0" dirty="0" smtClean="0">
                          <a:solidFill>
                            <a:schemeClr val="accent6">
                              <a:lumMod val="75000"/>
                            </a:schemeClr>
                          </a:solidFill>
                          <a:latin typeface="Affectionately Yours" pitchFamily="2" charset="0"/>
                        </a:rPr>
                        <a:t>Ellwood Community Primary School</a:t>
                      </a:r>
                      <a:r>
                        <a:rPr lang="en-GB" sz="2400" b="0" baseline="0" dirty="0" smtClean="0">
                          <a:solidFill>
                            <a:schemeClr val="accent6">
                              <a:lumMod val="75000"/>
                            </a:schemeClr>
                          </a:solidFill>
                          <a:latin typeface="Affectionately Yours" pitchFamily="2" charset="0"/>
                        </a:rPr>
                        <a:t> – Core Subject Overview</a:t>
                      </a:r>
                    </a:p>
                    <a:p>
                      <a:pPr algn="ctr"/>
                      <a:r>
                        <a:rPr lang="en-GB" sz="2400" baseline="0" dirty="0" smtClean="0">
                          <a:solidFill>
                            <a:schemeClr val="accent6">
                              <a:lumMod val="75000"/>
                            </a:schemeClr>
                          </a:solidFill>
                          <a:latin typeface="Affectionately Yours" pitchFamily="2" charset="0"/>
                        </a:rPr>
                        <a:t>Year 2</a:t>
                      </a:r>
                      <a:endParaRPr lang="en-GB" sz="2400" dirty="0">
                        <a:solidFill>
                          <a:schemeClr val="accent6">
                            <a:lumMod val="75000"/>
                          </a:schemeClr>
                        </a:solidFill>
                        <a:latin typeface="Affectionately Yours"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355517563"/>
                  </a:ext>
                </a:extLst>
              </a:tr>
              <a:tr h="355950">
                <a:tc>
                  <a:txBody>
                    <a:bodyPr/>
                    <a:lstStyle/>
                    <a:p>
                      <a:pPr algn="ctr"/>
                      <a:r>
                        <a:rPr lang="en-GB" dirty="0" smtClean="0">
                          <a:latin typeface="Twinkl" panose="02000000000000000000" pitchFamily="2" charset="0"/>
                        </a:rPr>
                        <a:t>English</a:t>
                      </a:r>
                      <a:endParaRPr lang="en-GB" dirty="0">
                        <a:latin typeface="Twinkl"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rgbClr val="CCCCFF"/>
                    </a:solidFill>
                  </a:tcPr>
                </a:tc>
                <a:tc>
                  <a:txBody>
                    <a:bodyPr/>
                    <a:lstStyle/>
                    <a:p>
                      <a:pPr algn="ctr"/>
                      <a:r>
                        <a:rPr lang="en-GB" dirty="0" smtClean="0">
                          <a:latin typeface="Twinkl" panose="02000000000000000000" pitchFamily="2" charset="0"/>
                        </a:rPr>
                        <a:t>Maths</a:t>
                      </a:r>
                      <a:endParaRPr lang="en-GB" dirty="0">
                        <a:latin typeface="Twinkl"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GB" dirty="0" smtClean="0">
                          <a:latin typeface="Twinkl" panose="02000000000000000000" pitchFamily="2" charset="0"/>
                        </a:rPr>
                        <a:t>Science</a:t>
                      </a:r>
                      <a:endParaRPr lang="en-GB" dirty="0">
                        <a:latin typeface="Twinkl" panose="02000000000000000000" pitchFamily="2" charset="0"/>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20289334"/>
                  </a:ext>
                </a:extLst>
              </a:tr>
              <a:tr h="5455826">
                <a:tc>
                  <a:txBody>
                    <a:bodyPr/>
                    <a:lstStyle/>
                    <a:p>
                      <a:r>
                        <a:rPr lang="en-US" sz="1600" dirty="0" smtClean="0">
                          <a:latin typeface="+mn-lt"/>
                        </a:rPr>
                        <a:t>English Units:</a:t>
                      </a:r>
                    </a:p>
                    <a:p>
                      <a:endParaRPr lang="en-US" sz="1600" dirty="0" smtClean="0">
                        <a:latin typeface="+mn-lt"/>
                      </a:endParaRPr>
                    </a:p>
                    <a:p>
                      <a:r>
                        <a:rPr lang="en-US" sz="1600" dirty="0" smtClean="0">
                          <a:latin typeface="+mn-lt"/>
                        </a:rPr>
                        <a:t>We will be focusing</a:t>
                      </a:r>
                      <a:r>
                        <a:rPr lang="en-US" sz="1600" baseline="0" dirty="0" smtClean="0">
                          <a:latin typeface="+mn-lt"/>
                        </a:rPr>
                        <a:t> </a:t>
                      </a:r>
                      <a:r>
                        <a:rPr lang="en-US" sz="1600" dirty="0" smtClean="0">
                          <a:latin typeface="+mn-lt"/>
                        </a:rPr>
                        <a:t>our English </a:t>
                      </a:r>
                    </a:p>
                    <a:p>
                      <a:r>
                        <a:rPr lang="en-US" sz="1600" dirty="0" smtClean="0">
                          <a:latin typeface="+mn-lt"/>
                        </a:rPr>
                        <a:t>unit </a:t>
                      </a:r>
                      <a:r>
                        <a:rPr lang="en-US" sz="1600" baseline="0" dirty="0" smtClean="0">
                          <a:latin typeface="+mn-lt"/>
                        </a:rPr>
                        <a:t>on ‘The Owl who was Afraid</a:t>
                      </a:r>
                    </a:p>
                    <a:p>
                      <a:r>
                        <a:rPr lang="en-US" sz="1600" baseline="0" dirty="0" smtClean="0">
                          <a:latin typeface="+mn-lt"/>
                        </a:rPr>
                        <a:t>of the Dark’. This will lead into our</a:t>
                      </a:r>
                    </a:p>
                    <a:p>
                      <a:r>
                        <a:rPr lang="en-US" sz="1600" baseline="0" dirty="0" smtClean="0">
                          <a:latin typeface="+mn-lt"/>
                        </a:rPr>
                        <a:t>own stories. </a:t>
                      </a:r>
                    </a:p>
                    <a:p>
                      <a:endParaRPr lang="en-US" sz="1600" dirty="0" smtClean="0">
                        <a:latin typeface="+mn-lt"/>
                      </a:endParaRPr>
                    </a:p>
                    <a:p>
                      <a:pPr algn="r"/>
                      <a:endParaRPr lang="en-US" sz="1600" kern="1200" dirty="0" smtClean="0">
                        <a:solidFill>
                          <a:schemeClr val="dk1"/>
                        </a:solidFill>
                        <a:effectLst/>
                        <a:latin typeface="+mn-lt"/>
                        <a:ea typeface="+mn-ea"/>
                        <a:cs typeface="+mn-cs"/>
                      </a:endParaRPr>
                    </a:p>
                    <a:p>
                      <a:pPr algn="r"/>
                      <a:endParaRPr lang="en-US" sz="1600" kern="1200" dirty="0" smtClean="0">
                        <a:solidFill>
                          <a:schemeClr val="dk1"/>
                        </a:solidFill>
                        <a:effectLst/>
                        <a:latin typeface="+mn-lt"/>
                        <a:ea typeface="+mn-ea"/>
                        <a:cs typeface="+mn-cs"/>
                      </a:endParaRPr>
                    </a:p>
                    <a:p>
                      <a:pPr algn="r"/>
                      <a:endParaRPr lang="en-US" sz="1600" kern="1200" dirty="0" smtClean="0">
                        <a:solidFill>
                          <a:schemeClr val="dk1"/>
                        </a:solidFill>
                        <a:effectLst/>
                        <a:latin typeface="+mn-lt"/>
                        <a:ea typeface="+mn-ea"/>
                        <a:cs typeface="+mn-cs"/>
                      </a:endParaRPr>
                    </a:p>
                    <a:p>
                      <a:pPr algn="r"/>
                      <a:endParaRPr lang="en-US" sz="1600" kern="1200" dirty="0" smtClean="0">
                        <a:solidFill>
                          <a:schemeClr val="dk1"/>
                        </a:solidFill>
                        <a:effectLst/>
                        <a:latin typeface="+mn-lt"/>
                        <a:ea typeface="+mn-ea"/>
                        <a:cs typeface="+mn-cs"/>
                      </a:endParaRPr>
                    </a:p>
                    <a:p>
                      <a:pPr algn="r"/>
                      <a:endParaRPr lang="en-US" sz="1600" kern="1200" dirty="0" smtClean="0">
                        <a:solidFill>
                          <a:schemeClr val="dk1"/>
                        </a:solidFill>
                        <a:effectLst/>
                        <a:latin typeface="+mn-lt"/>
                        <a:ea typeface="+mn-ea"/>
                        <a:cs typeface="+mn-cs"/>
                      </a:endParaRPr>
                    </a:p>
                    <a:p>
                      <a:endParaRPr lang="en-US" sz="1600" kern="1200" dirty="0" smtClean="0">
                        <a:solidFill>
                          <a:schemeClr val="dk1"/>
                        </a:solidFill>
                        <a:effectLst/>
                        <a:latin typeface="+mn-lt"/>
                        <a:ea typeface="+mn-ea"/>
                        <a:cs typeface="+mn-cs"/>
                      </a:endParaRPr>
                    </a:p>
                    <a:p>
                      <a:endParaRPr lang="en-US" sz="1600" kern="1200" dirty="0" smtClean="0">
                        <a:solidFill>
                          <a:schemeClr val="dk1"/>
                        </a:solidFill>
                        <a:effectLst/>
                        <a:latin typeface="+mn-lt"/>
                        <a:ea typeface="+mn-ea"/>
                        <a:cs typeface="+mn-cs"/>
                      </a:endParaRPr>
                    </a:p>
                    <a:p>
                      <a:r>
                        <a:rPr lang="en-US" sz="1600" kern="1200" dirty="0" smtClean="0">
                          <a:solidFill>
                            <a:schemeClr val="dk1"/>
                          </a:solidFill>
                          <a:effectLst/>
                          <a:latin typeface="+mn-lt"/>
                          <a:ea typeface="+mn-ea"/>
                          <a:cs typeface="+mn-cs"/>
                        </a:rPr>
                        <a:t>Grammar:</a:t>
                      </a:r>
                    </a:p>
                    <a:p>
                      <a:r>
                        <a:rPr lang="en-US" sz="1600" kern="1200" dirty="0" smtClean="0">
                          <a:solidFill>
                            <a:schemeClr val="dk1"/>
                          </a:solidFill>
                          <a:effectLst/>
                          <a:latin typeface="+mn-lt"/>
                          <a:ea typeface="+mn-ea"/>
                          <a:cs typeface="+mn-cs"/>
                        </a:rPr>
                        <a:t>We will be using exclamations, recognizing statements, using statements, recognizing</a:t>
                      </a:r>
                      <a:r>
                        <a:rPr lang="en-US" sz="1600" kern="1200" baseline="0" dirty="0" smtClean="0">
                          <a:solidFill>
                            <a:schemeClr val="dk1"/>
                          </a:solidFill>
                          <a:effectLst/>
                          <a:latin typeface="+mn-lt"/>
                          <a:ea typeface="+mn-ea"/>
                          <a:cs typeface="+mn-cs"/>
                        </a:rPr>
                        <a:t> and using  the simple past tense,, recognizing and using the past progressive tense and recognizing and using the present progressive tense. </a:t>
                      </a:r>
                      <a:endParaRPr lang="en-US" sz="1600" dirty="0" smtClean="0">
                        <a:latin typeface="+mn-lt"/>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t"/>
                      <a:r>
                        <a:rPr lang="en-US" sz="1600" kern="1200" dirty="0" smtClean="0">
                          <a:solidFill>
                            <a:schemeClr val="dk1"/>
                          </a:solidFill>
                          <a:effectLst/>
                          <a:latin typeface="+mn-lt"/>
                          <a:ea typeface="+mn-ea"/>
                          <a:cs typeface="+mn-cs"/>
                        </a:rPr>
                        <a:t>Time</a:t>
                      </a:r>
                    </a:p>
                    <a:p>
                      <a:pPr algn="ctr" fontAlgn="t"/>
                      <a:endParaRPr lang="en-US" sz="1600" kern="1200" dirty="0" smtClean="0">
                        <a:solidFill>
                          <a:schemeClr val="dk1"/>
                        </a:solidFill>
                        <a:effectLst/>
                        <a:latin typeface="+mn-lt"/>
                        <a:ea typeface="+mn-ea"/>
                        <a:cs typeface="+mn-cs"/>
                      </a:endParaRPr>
                    </a:p>
                    <a:p>
                      <a:pPr algn="l" fontAlgn="t"/>
                      <a:r>
                        <a:rPr lang="en-GB" sz="1600" kern="1200" dirty="0" smtClean="0">
                          <a:solidFill>
                            <a:schemeClr val="dk1"/>
                          </a:solidFill>
                          <a:effectLst/>
                          <a:latin typeface="+mn-lt"/>
                          <a:ea typeface="+mn-ea"/>
                          <a:cs typeface="+mn-cs"/>
                        </a:rPr>
                        <a:t>Compare and sequence </a:t>
                      </a:r>
                    </a:p>
                    <a:p>
                      <a:pPr algn="l" fontAlgn="t"/>
                      <a:r>
                        <a:rPr lang="en-GB" sz="1600" kern="1200" dirty="0" smtClean="0">
                          <a:solidFill>
                            <a:schemeClr val="dk1"/>
                          </a:solidFill>
                          <a:effectLst/>
                          <a:latin typeface="+mn-lt"/>
                          <a:ea typeface="+mn-ea"/>
                          <a:cs typeface="+mn-cs"/>
                        </a:rPr>
                        <a:t>intervals of time. Tell the </a:t>
                      </a:r>
                    </a:p>
                    <a:p>
                      <a:pPr algn="l" fontAlgn="t"/>
                      <a:r>
                        <a:rPr lang="en-GB" sz="1600" kern="1200" dirty="0" smtClean="0">
                          <a:solidFill>
                            <a:schemeClr val="dk1"/>
                          </a:solidFill>
                          <a:effectLst/>
                          <a:latin typeface="+mn-lt"/>
                          <a:ea typeface="+mn-ea"/>
                          <a:cs typeface="+mn-cs"/>
                        </a:rPr>
                        <a:t>time</a:t>
                      </a:r>
                      <a:r>
                        <a:rPr lang="en-GB" sz="1600" kern="1200" baseline="0" dirty="0" smtClean="0">
                          <a:solidFill>
                            <a:schemeClr val="dk1"/>
                          </a:solidFill>
                          <a:effectLst/>
                          <a:latin typeface="+mn-lt"/>
                          <a:ea typeface="+mn-ea"/>
                          <a:cs typeface="+mn-cs"/>
                        </a:rPr>
                        <a:t>;</a:t>
                      </a:r>
                      <a:r>
                        <a:rPr lang="en-GB" sz="1600" kern="1200" dirty="0" smtClean="0">
                          <a:solidFill>
                            <a:schemeClr val="dk1"/>
                          </a:solidFill>
                          <a:effectLst/>
                          <a:latin typeface="+mn-lt"/>
                          <a:ea typeface="+mn-ea"/>
                          <a:cs typeface="+mn-cs"/>
                        </a:rPr>
                        <a:t> including quarter </a:t>
                      </a:r>
                    </a:p>
                    <a:p>
                      <a:pPr algn="l" fontAlgn="t"/>
                      <a:r>
                        <a:rPr lang="en-GB" sz="1600" kern="1200" dirty="0" smtClean="0">
                          <a:solidFill>
                            <a:schemeClr val="dk1"/>
                          </a:solidFill>
                          <a:effectLst/>
                          <a:latin typeface="+mn-lt"/>
                          <a:ea typeface="+mn-ea"/>
                          <a:cs typeface="+mn-cs"/>
                        </a:rPr>
                        <a:t>past/to the hour, o’clock and </a:t>
                      </a:r>
                    </a:p>
                    <a:p>
                      <a:pPr algn="l" fontAlgn="t"/>
                      <a:r>
                        <a:rPr lang="en-GB" sz="1600" kern="1200" dirty="0" smtClean="0">
                          <a:solidFill>
                            <a:schemeClr val="dk1"/>
                          </a:solidFill>
                          <a:effectLst/>
                          <a:latin typeface="+mn-lt"/>
                          <a:ea typeface="+mn-ea"/>
                          <a:cs typeface="+mn-cs"/>
                        </a:rPr>
                        <a:t>half past.  Draw the hands on a clock face to show these times.</a:t>
                      </a:r>
                      <a:r>
                        <a:rPr lang="en-GB" sz="1600" kern="1200" baseline="0" dirty="0" smtClean="0">
                          <a:solidFill>
                            <a:schemeClr val="dk1"/>
                          </a:solidFill>
                          <a:effectLst/>
                          <a:latin typeface="+mn-lt"/>
                          <a:ea typeface="+mn-ea"/>
                          <a:cs typeface="+mn-cs"/>
                        </a:rPr>
                        <a:t> Tell and write the time to 5 minute intervals. </a:t>
                      </a:r>
                      <a:r>
                        <a:rPr lang="en-GB" sz="1600" kern="1200" dirty="0" smtClean="0">
                          <a:solidFill>
                            <a:schemeClr val="dk1"/>
                          </a:solidFill>
                          <a:effectLst/>
                          <a:latin typeface="+mn-lt"/>
                          <a:ea typeface="+mn-ea"/>
                          <a:cs typeface="+mn-cs"/>
                        </a:rPr>
                        <a:t> Know the number of minutes in an hour and the number of hours in a day</a:t>
                      </a:r>
                    </a:p>
                    <a:p>
                      <a:pPr algn="ctr" fontAlgn="t"/>
                      <a:r>
                        <a:rPr lang="en-US" sz="1600" kern="1200" dirty="0" smtClean="0">
                          <a:solidFill>
                            <a:schemeClr val="dk1"/>
                          </a:solidFill>
                          <a:effectLst/>
                          <a:latin typeface="+mn-lt"/>
                          <a:ea typeface="+mn-ea"/>
                          <a:cs typeface="+mn-cs"/>
                        </a:rPr>
                        <a:t>Fractions </a:t>
                      </a:r>
                    </a:p>
                    <a:p>
                      <a:pPr algn="ctr" fontAlgn="t"/>
                      <a:endParaRPr lang="en-US" sz="1600" kern="1200" dirty="0" smtClean="0">
                        <a:solidFill>
                          <a:schemeClr val="dk1"/>
                        </a:solidFill>
                        <a:effectLst/>
                        <a:latin typeface="+mn-lt"/>
                        <a:ea typeface="+mn-ea"/>
                        <a:cs typeface="+mn-cs"/>
                      </a:endParaRPr>
                    </a:p>
                    <a:p>
                      <a:pPr algn="ctr" fontAlgn="t"/>
                      <a:r>
                        <a:rPr lang="en-GB" sz="1600" kern="1200" dirty="0" smtClean="0">
                          <a:solidFill>
                            <a:schemeClr val="dk1"/>
                          </a:solidFill>
                          <a:effectLst/>
                          <a:latin typeface="+mn-lt"/>
                          <a:ea typeface="+mn-ea"/>
                          <a:cs typeface="+mn-cs"/>
                        </a:rPr>
                        <a:t>Recognise, find, name and write fractions 1/2, 1/4 , 2/4, 1/3 and 3/4 of a length, shape, set of objects or quantity</a:t>
                      </a:r>
                    </a:p>
                    <a:p>
                      <a:pPr algn="ctr" fontAlgn="t"/>
                      <a:r>
                        <a:rPr lang="en-GB" sz="1600" kern="1200" dirty="0" smtClean="0">
                          <a:solidFill>
                            <a:schemeClr val="dk1"/>
                          </a:solidFill>
                          <a:effectLst/>
                          <a:latin typeface="+mn-lt"/>
                          <a:ea typeface="+mn-ea"/>
                          <a:cs typeface="+mn-cs"/>
                        </a:rPr>
                        <a:t>Write simple fractions [e.g. 1/2 of 6 = 3] and recognise the equivalence of 2/4 and</a:t>
                      </a:r>
                      <a:r>
                        <a:rPr lang="en-GB" sz="1600" kern="1200" baseline="0" dirty="0" smtClean="0">
                          <a:solidFill>
                            <a:schemeClr val="dk1"/>
                          </a:solidFill>
                          <a:effectLst/>
                          <a:latin typeface="+mn-lt"/>
                          <a:ea typeface="+mn-ea"/>
                          <a:cs typeface="+mn-cs"/>
                        </a:rPr>
                        <a:t> 1/2.</a:t>
                      </a:r>
                    </a:p>
                    <a:p>
                      <a:pPr algn="ctr" fontAlgn="t"/>
                      <a:endParaRPr lang="en-GB" sz="1600" kern="1200" dirty="0" smtClean="0">
                        <a:solidFill>
                          <a:schemeClr val="dk1"/>
                        </a:solidFill>
                        <a:effectLst/>
                        <a:latin typeface="+mn-lt"/>
                        <a:ea typeface="+mn-ea"/>
                        <a:cs typeface="+mn-cs"/>
                      </a:endParaRPr>
                    </a:p>
                    <a:p>
                      <a:pPr fontAlgn="t"/>
                      <a:endParaRPr lang="en-GB" sz="1800" kern="1200" dirty="0">
                        <a:solidFill>
                          <a:schemeClr val="dk1"/>
                        </a:solidFill>
                        <a:effectLst/>
                        <a:latin typeface="+mn-lt"/>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ase"/>
                      <a:r>
                        <a:rPr lang="en-US" sz="1400" b="0" i="0" kern="1200" dirty="0" smtClean="0">
                          <a:solidFill>
                            <a:schemeClr val="dk1"/>
                          </a:solidFill>
                          <a:effectLst/>
                          <a:latin typeface="Twinkl" panose="02000000000000000000" pitchFamily="2" charset="0"/>
                          <a:ea typeface="+mn-ea"/>
                          <a:cs typeface="+mn-cs"/>
                        </a:rPr>
                        <a:t>Living Things </a:t>
                      </a:r>
                    </a:p>
                    <a:p>
                      <a:pPr algn="ctr" fontAlgn="base"/>
                      <a:endParaRPr lang="en-US" sz="1400" b="0" i="0" kern="1200" dirty="0" smtClean="0">
                        <a:solidFill>
                          <a:schemeClr val="dk1"/>
                        </a:solidFill>
                        <a:effectLst/>
                        <a:latin typeface="Twinkl" panose="02000000000000000000" pitchFamily="2" charset="0"/>
                        <a:ea typeface="+mn-ea"/>
                        <a:cs typeface="+mn-cs"/>
                      </a:endParaRPr>
                    </a:p>
                    <a:p>
                      <a:pPr algn="ctr" fontAlgn="base"/>
                      <a:r>
                        <a:rPr lang="en-US" sz="1600" b="0" i="0" kern="1200" dirty="0" smtClean="0">
                          <a:solidFill>
                            <a:schemeClr val="dk1"/>
                          </a:solidFill>
                          <a:effectLst/>
                          <a:latin typeface="+mn-lt"/>
                          <a:ea typeface="+mn-ea"/>
                          <a:cs typeface="+mn-cs"/>
                        </a:rPr>
                        <a:t>In this unit children will have been introduced to the terms ‘habitat’ (a natural environment or home of a variety of plants and animals) and ‘micro-habitat’ (a very small habitat, for example for woodlice under stones, logs or leaf litter). They will have identified that most living things live in habitats to which they are suited and have described how different habitats provide for the basic needs of different kinds of animals and plants. Children will have explored their immediate local environments.. They will have </a:t>
                      </a:r>
                      <a:r>
                        <a:rPr lang="en-US" sz="1600" b="0" i="0" kern="1200" dirty="0" err="1" smtClean="0">
                          <a:solidFill>
                            <a:schemeClr val="dk1"/>
                          </a:solidFill>
                          <a:effectLst/>
                          <a:latin typeface="+mn-lt"/>
                          <a:ea typeface="+mn-ea"/>
                          <a:cs typeface="+mn-cs"/>
                        </a:rPr>
                        <a:t>recognised</a:t>
                      </a:r>
                      <a:r>
                        <a:rPr lang="en-US" sz="1600" b="0" i="0" kern="1200" dirty="0" smtClean="0">
                          <a:solidFill>
                            <a:schemeClr val="dk1"/>
                          </a:solidFill>
                          <a:effectLst/>
                          <a:latin typeface="+mn-lt"/>
                          <a:ea typeface="+mn-ea"/>
                          <a:cs typeface="+mn-cs"/>
                        </a:rPr>
                        <a:t> how differences between places close to each other result in a different range of plants and animals being found. They will have identified and named a variety of plants and animals in their habitats including micro-habitats and have described habitats in terms of their physical conditions.</a:t>
                      </a:r>
                      <a:endParaRPr lang="en-US" sz="1200" b="0" i="0" kern="1200" dirty="0" smtClean="0">
                        <a:solidFill>
                          <a:schemeClr val="dk1"/>
                        </a:solidFill>
                        <a:effectLst/>
                        <a:latin typeface="Twinkl" panose="02000000000000000000" pitchFamily="2" charset="0"/>
                        <a:ea typeface="+mn-ea"/>
                        <a:cs typeface="+mn-cs"/>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96984999"/>
                  </a:ext>
                </a:extLst>
              </a:tr>
            </a:tbl>
          </a:graphicData>
        </a:graphic>
      </p:graphicFrame>
      <p:pic>
        <p:nvPicPr>
          <p:cNvPr id="6" name="Picture 5"/>
          <p:cNvPicPr>
            <a:picLocks noChangeAspect="1"/>
          </p:cNvPicPr>
          <p:nvPr/>
        </p:nvPicPr>
        <p:blipFill>
          <a:blip r:embed="rId2"/>
          <a:stretch>
            <a:fillRect/>
          </a:stretch>
        </p:blipFill>
        <p:spPr>
          <a:xfrm>
            <a:off x="276419" y="3035944"/>
            <a:ext cx="729416" cy="1094123"/>
          </a:xfrm>
          <a:prstGeom prst="rect">
            <a:avLst/>
          </a:prstGeom>
        </p:spPr>
      </p:pic>
      <p:pic>
        <p:nvPicPr>
          <p:cNvPr id="8" name="Picture 7"/>
          <p:cNvPicPr>
            <a:picLocks noChangeAspect="1"/>
          </p:cNvPicPr>
          <p:nvPr/>
        </p:nvPicPr>
        <p:blipFill>
          <a:blip r:embed="rId3"/>
          <a:stretch>
            <a:fillRect/>
          </a:stretch>
        </p:blipFill>
        <p:spPr>
          <a:xfrm>
            <a:off x="6705601" y="1439384"/>
            <a:ext cx="1335314" cy="1411618"/>
          </a:xfrm>
          <a:prstGeom prst="rect">
            <a:avLst/>
          </a:prstGeom>
        </p:spPr>
      </p:pic>
      <p:pic>
        <p:nvPicPr>
          <p:cNvPr id="9" name="Picture 8"/>
          <p:cNvPicPr>
            <a:picLocks noChangeAspect="1"/>
          </p:cNvPicPr>
          <p:nvPr/>
        </p:nvPicPr>
        <p:blipFill>
          <a:blip r:embed="rId4"/>
          <a:stretch>
            <a:fillRect/>
          </a:stretch>
        </p:blipFill>
        <p:spPr>
          <a:xfrm>
            <a:off x="4237392" y="5825240"/>
            <a:ext cx="3789785" cy="851637"/>
          </a:xfrm>
          <a:prstGeom prst="rect">
            <a:avLst/>
          </a:prstGeom>
        </p:spPr>
      </p:pic>
      <p:pic>
        <p:nvPicPr>
          <p:cNvPr id="10" name="Picture 9"/>
          <p:cNvPicPr>
            <a:picLocks noChangeAspect="1"/>
          </p:cNvPicPr>
          <p:nvPr/>
        </p:nvPicPr>
        <p:blipFill>
          <a:blip r:embed="rId5"/>
          <a:stretch>
            <a:fillRect/>
          </a:stretch>
        </p:blipFill>
        <p:spPr>
          <a:xfrm>
            <a:off x="3068170" y="1392278"/>
            <a:ext cx="1012194" cy="1542068"/>
          </a:xfrm>
          <a:prstGeom prst="rect">
            <a:avLst/>
          </a:prstGeom>
        </p:spPr>
      </p:pic>
      <p:sp>
        <p:nvSpPr>
          <p:cNvPr id="11" name="TextBox 10"/>
          <p:cNvSpPr txBox="1"/>
          <p:nvPr/>
        </p:nvSpPr>
        <p:spPr>
          <a:xfrm>
            <a:off x="972458" y="2934346"/>
            <a:ext cx="3264934" cy="1815882"/>
          </a:xfrm>
          <a:prstGeom prst="rect">
            <a:avLst/>
          </a:prstGeom>
          <a:noFill/>
        </p:spPr>
        <p:txBody>
          <a:bodyPr wrap="square" rtlCol="0">
            <a:spAutoFit/>
          </a:bodyPr>
          <a:lstStyle/>
          <a:p>
            <a:r>
              <a:rPr lang="en-US" sz="1600" dirty="0" smtClean="0"/>
              <a:t>Spellings</a:t>
            </a:r>
            <a:r>
              <a:rPr lang="en-GB" sz="1600" dirty="0" smtClean="0"/>
              <a:t>:</a:t>
            </a:r>
          </a:p>
          <a:p>
            <a:r>
              <a:rPr lang="en-US" sz="1600" dirty="0" smtClean="0"/>
              <a:t>The </a:t>
            </a:r>
            <a:r>
              <a:rPr lang="en-US" sz="1600" dirty="0"/>
              <a:t>spelling rules/patterns we will learn this term are; </a:t>
            </a:r>
            <a:r>
              <a:rPr lang="en-US" sz="1600" dirty="0" smtClean="0">
                <a:solidFill>
                  <a:schemeClr val="dk1"/>
                </a:solidFill>
              </a:rPr>
              <a:t>adding </a:t>
            </a:r>
            <a:r>
              <a:rPr lang="en-US" sz="1600" dirty="0">
                <a:solidFill>
                  <a:schemeClr val="dk1"/>
                </a:solidFill>
              </a:rPr>
              <a:t>–</a:t>
            </a:r>
            <a:r>
              <a:rPr lang="en-US" sz="1600" dirty="0" err="1">
                <a:solidFill>
                  <a:schemeClr val="dk1"/>
                </a:solidFill>
              </a:rPr>
              <a:t>ing</a:t>
            </a:r>
            <a:r>
              <a:rPr lang="en-US" sz="1600" dirty="0">
                <a:solidFill>
                  <a:schemeClr val="dk1"/>
                </a:solidFill>
              </a:rPr>
              <a:t> and –</a:t>
            </a:r>
            <a:r>
              <a:rPr lang="en-US" sz="1600" dirty="0" err="1">
                <a:solidFill>
                  <a:schemeClr val="dk1"/>
                </a:solidFill>
              </a:rPr>
              <a:t>ed</a:t>
            </a:r>
            <a:r>
              <a:rPr lang="en-US" sz="1600" dirty="0">
                <a:solidFill>
                  <a:schemeClr val="dk1"/>
                </a:solidFill>
              </a:rPr>
              <a:t> to </a:t>
            </a:r>
            <a:r>
              <a:rPr lang="en-US" sz="1600" dirty="0" err="1">
                <a:solidFill>
                  <a:schemeClr val="dk1"/>
                </a:solidFill>
              </a:rPr>
              <a:t>cvc</a:t>
            </a:r>
            <a:r>
              <a:rPr lang="en-US" sz="1600" dirty="0">
                <a:solidFill>
                  <a:schemeClr val="dk1"/>
                </a:solidFill>
              </a:rPr>
              <a:t> and </a:t>
            </a:r>
            <a:r>
              <a:rPr lang="en-US" sz="1600" dirty="0" err="1">
                <a:solidFill>
                  <a:schemeClr val="dk1"/>
                </a:solidFill>
              </a:rPr>
              <a:t>cvcc</a:t>
            </a:r>
            <a:r>
              <a:rPr lang="en-US" sz="1600" dirty="0">
                <a:solidFill>
                  <a:schemeClr val="dk1"/>
                </a:solidFill>
              </a:rPr>
              <a:t> </a:t>
            </a:r>
            <a:r>
              <a:rPr lang="en-US" sz="1600" dirty="0" smtClean="0">
                <a:solidFill>
                  <a:schemeClr val="dk1"/>
                </a:solidFill>
              </a:rPr>
              <a:t>words, </a:t>
            </a:r>
            <a:r>
              <a:rPr lang="en-US" sz="1600" dirty="0"/>
              <a:t>‘o’ saying /u</a:t>
            </a:r>
            <a:r>
              <a:rPr lang="en-US" sz="1600" dirty="0" smtClean="0"/>
              <a:t>/, </a:t>
            </a:r>
            <a:r>
              <a:rPr lang="en-US" sz="1600" dirty="0"/>
              <a:t>‘</a:t>
            </a:r>
            <a:r>
              <a:rPr lang="en-US" sz="1600" dirty="0" err="1"/>
              <a:t>ey</a:t>
            </a:r>
            <a:r>
              <a:rPr lang="en-US" sz="1600" dirty="0"/>
              <a:t>’ saying /</a:t>
            </a:r>
            <a:r>
              <a:rPr lang="en-US" sz="1600" dirty="0" err="1"/>
              <a:t>ee</a:t>
            </a:r>
            <a:r>
              <a:rPr lang="en-US" sz="1600" dirty="0" smtClean="0"/>
              <a:t>/, </a:t>
            </a:r>
            <a:r>
              <a:rPr lang="en-US" sz="1600" dirty="0"/>
              <a:t>Adding –</a:t>
            </a:r>
            <a:r>
              <a:rPr lang="en-US" sz="1600" dirty="0" err="1"/>
              <a:t>er</a:t>
            </a:r>
            <a:r>
              <a:rPr lang="en-US" sz="1600" dirty="0"/>
              <a:t>, -</a:t>
            </a:r>
            <a:r>
              <a:rPr lang="en-US" sz="1600" dirty="0" err="1"/>
              <a:t>est</a:t>
            </a:r>
            <a:r>
              <a:rPr lang="en-US" sz="1600" dirty="0"/>
              <a:t> and –y </a:t>
            </a:r>
            <a:r>
              <a:rPr lang="en-US" sz="1600" dirty="0" err="1"/>
              <a:t>ro</a:t>
            </a:r>
            <a:r>
              <a:rPr lang="en-US" sz="1600" dirty="0"/>
              <a:t> CVCC and CVC words </a:t>
            </a:r>
            <a:r>
              <a:rPr lang="en-US" sz="1600" dirty="0" smtClean="0"/>
              <a:t> and contractions.            </a:t>
            </a:r>
            <a:endParaRPr lang="en-GB" sz="1600" dirty="0"/>
          </a:p>
        </p:txBody>
      </p:sp>
    </p:spTree>
    <p:extLst>
      <p:ext uri="{BB962C8B-B14F-4D97-AF65-F5344CB8AC3E}">
        <p14:creationId xmlns:p14="http://schemas.microsoft.com/office/powerpoint/2010/main" val="3949048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394</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Affectionately Yours</vt:lpstr>
      <vt:lpstr>Arial</vt:lpstr>
      <vt:lpstr>Calibri</vt:lpstr>
      <vt:lpstr>Calibri Light</vt:lpstr>
      <vt:lpstr>Twinkl</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Teacher</cp:lastModifiedBy>
  <cp:revision>18</cp:revision>
  <dcterms:created xsi:type="dcterms:W3CDTF">2023-02-17T14:41:09Z</dcterms:created>
  <dcterms:modified xsi:type="dcterms:W3CDTF">2023-04-23T12:54:39Z</dcterms:modified>
</cp:coreProperties>
</file>